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5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n Lecoeur" userId="c3b05688-3af8-40c9-be77-71ef38d97bb5" providerId="ADAL" clId="{C8D365BB-304A-4A68-AA5F-7306D85BC7AE}"/>
    <pc:docChg chg="modSld">
      <pc:chgData name="Manon Lecoeur" userId="c3b05688-3af8-40c9-be77-71ef38d97bb5" providerId="ADAL" clId="{C8D365BB-304A-4A68-AA5F-7306D85BC7AE}" dt="2023-05-03T09:34:05.188" v="8" actId="20577"/>
      <pc:docMkLst>
        <pc:docMk/>
      </pc:docMkLst>
      <pc:sldChg chg="modSp mod">
        <pc:chgData name="Manon Lecoeur" userId="c3b05688-3af8-40c9-be77-71ef38d97bb5" providerId="ADAL" clId="{C8D365BB-304A-4A68-AA5F-7306D85BC7AE}" dt="2023-05-03T09:34:05.188" v="8" actId="20577"/>
        <pc:sldMkLst>
          <pc:docMk/>
          <pc:sldMk cId="956401580" sldId="256"/>
        </pc:sldMkLst>
        <pc:spChg chg="mod">
          <ac:chgData name="Manon Lecoeur" userId="c3b05688-3af8-40c9-be77-71ef38d97bb5" providerId="ADAL" clId="{C8D365BB-304A-4A68-AA5F-7306D85BC7AE}" dt="2023-05-03T09:34:05.188" v="8" actId="20577"/>
          <ac:spMkLst>
            <pc:docMk/>
            <pc:sldMk cId="956401580" sldId="256"/>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70A586-3650-43DF-B348-19B7B4A67CB6}" type="datetimeFigureOut">
              <a:rPr lang="da-DK" smtClean="0"/>
              <a:t>03-05-2023</a:t>
            </a:fld>
            <a:endParaRPr lang="da-DK"/>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da-DK"/>
              <a:t>www.greenkey.global</a:t>
            </a:r>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422164-559F-45F2-9B0E-932D82E98F3E}" type="slidenum">
              <a:rPr lang="da-DK" smtClean="0"/>
              <a:t>‹#›</a:t>
            </a:fld>
            <a:endParaRPr lang="da-DK"/>
          </a:p>
        </p:txBody>
      </p:sp>
    </p:spTree>
    <p:extLst>
      <p:ext uri="{BB962C8B-B14F-4D97-AF65-F5344CB8AC3E}">
        <p14:creationId xmlns:p14="http://schemas.microsoft.com/office/powerpoint/2010/main" val="179394472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BB538-1CD2-4386-8E0C-2B77C2706155}" type="datetimeFigureOut">
              <a:rPr lang="da-DK" smtClean="0"/>
              <a:t>03-05-2023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da-DK"/>
              <a:t>www.greenkey.global</a:t>
            </a:r>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4D562-F957-4BE7-99BB-C281307DCC07}" type="slidenum">
              <a:rPr lang="da-DK" smtClean="0"/>
              <a:t>‹#›</a:t>
            </a:fld>
            <a:endParaRPr lang="da-DK"/>
          </a:p>
        </p:txBody>
      </p:sp>
    </p:spTree>
    <p:extLst>
      <p:ext uri="{BB962C8B-B14F-4D97-AF65-F5344CB8AC3E}">
        <p14:creationId xmlns:p14="http://schemas.microsoft.com/office/powerpoint/2010/main" val="3318591940"/>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5" name="Pladsholder til sidefod 4"/>
          <p:cNvSpPr>
            <a:spLocks noGrp="1"/>
          </p:cNvSpPr>
          <p:nvPr>
            <p:ph type="ftr" sz="quarter" idx="11"/>
          </p:nvPr>
        </p:nvSpPr>
        <p:spPr/>
        <p:txBody>
          <a:bodyPr/>
          <a:lstStyle/>
          <a:p>
            <a:r>
              <a:rPr lang="da-DK"/>
              <a:t>www.greenkey.global</a:t>
            </a:r>
          </a:p>
        </p:txBody>
      </p:sp>
    </p:spTree>
    <p:extLst>
      <p:ext uri="{BB962C8B-B14F-4D97-AF65-F5344CB8AC3E}">
        <p14:creationId xmlns:p14="http://schemas.microsoft.com/office/powerpoint/2010/main" val="768543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8E56016E-B0BD-482D-9664-F5E52600CDE7}" type="datetime1">
              <a:rPr lang="da-DK" smtClean="0"/>
              <a:t>03-05-2023</a:t>
            </a:fld>
            <a:endParaRPr lang="da-DK"/>
          </a:p>
        </p:txBody>
      </p:sp>
      <p:sp>
        <p:nvSpPr>
          <p:cNvPr id="5" name="Pladsholder til sidefod 4"/>
          <p:cNvSpPr>
            <a:spLocks noGrp="1"/>
          </p:cNvSpPr>
          <p:nvPr>
            <p:ph type="ftr" sz="quarter" idx="11"/>
          </p:nvPr>
        </p:nvSpPr>
        <p:spPr/>
        <p:txBody>
          <a:bodyPr/>
          <a:lstStyle/>
          <a:p>
            <a:r>
              <a:rPr lang="da-DK"/>
              <a:t>www.greenkey.global</a:t>
            </a:r>
          </a:p>
        </p:txBody>
      </p:sp>
      <p:sp>
        <p:nvSpPr>
          <p:cNvPr id="6" name="Pladsholder til slidenummer 5"/>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30611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6A91B7D-24D9-4434-9C81-98ED10D7573F}" type="datetime1">
              <a:rPr lang="da-DK" smtClean="0"/>
              <a:t>03-05-2023</a:t>
            </a:fld>
            <a:endParaRPr lang="da-DK"/>
          </a:p>
        </p:txBody>
      </p:sp>
      <p:sp>
        <p:nvSpPr>
          <p:cNvPr id="5" name="Pladsholder til sidefod 4"/>
          <p:cNvSpPr>
            <a:spLocks noGrp="1"/>
          </p:cNvSpPr>
          <p:nvPr>
            <p:ph type="ftr" sz="quarter" idx="11"/>
          </p:nvPr>
        </p:nvSpPr>
        <p:spPr/>
        <p:txBody>
          <a:bodyPr/>
          <a:lstStyle/>
          <a:p>
            <a:r>
              <a:rPr lang="da-DK"/>
              <a:t>www.greenkey.global</a:t>
            </a:r>
          </a:p>
        </p:txBody>
      </p:sp>
      <p:sp>
        <p:nvSpPr>
          <p:cNvPr id="6" name="Pladsholder til slidenummer 5"/>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280906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5D5C30D-AA4A-44CA-BCFB-FEED9C0DF7D3}" type="datetime1">
              <a:rPr lang="da-DK" smtClean="0"/>
              <a:t>03-05-2023</a:t>
            </a:fld>
            <a:endParaRPr lang="da-DK"/>
          </a:p>
        </p:txBody>
      </p:sp>
      <p:sp>
        <p:nvSpPr>
          <p:cNvPr id="5" name="Pladsholder til sidefod 4"/>
          <p:cNvSpPr>
            <a:spLocks noGrp="1"/>
          </p:cNvSpPr>
          <p:nvPr>
            <p:ph type="ftr" sz="quarter" idx="11"/>
          </p:nvPr>
        </p:nvSpPr>
        <p:spPr/>
        <p:txBody>
          <a:bodyPr/>
          <a:lstStyle/>
          <a:p>
            <a:r>
              <a:rPr lang="da-DK"/>
              <a:t>www.greenkey.global</a:t>
            </a:r>
          </a:p>
        </p:txBody>
      </p:sp>
      <p:sp>
        <p:nvSpPr>
          <p:cNvPr id="6" name="Pladsholder til slidenummer 5"/>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140447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3E93786C-2A47-450C-9DEE-37B9195C09BF}" type="datetime1">
              <a:rPr lang="da-DK" smtClean="0"/>
              <a:t>03-05-2023</a:t>
            </a:fld>
            <a:endParaRPr lang="da-DK"/>
          </a:p>
        </p:txBody>
      </p:sp>
      <p:sp>
        <p:nvSpPr>
          <p:cNvPr id="5" name="Pladsholder til sidefod 4"/>
          <p:cNvSpPr>
            <a:spLocks noGrp="1"/>
          </p:cNvSpPr>
          <p:nvPr>
            <p:ph type="ftr" sz="quarter" idx="11"/>
          </p:nvPr>
        </p:nvSpPr>
        <p:spPr/>
        <p:txBody>
          <a:bodyPr/>
          <a:lstStyle/>
          <a:p>
            <a:r>
              <a:rPr lang="da-DK"/>
              <a:t>www.greenkey.global</a:t>
            </a:r>
          </a:p>
        </p:txBody>
      </p:sp>
      <p:sp>
        <p:nvSpPr>
          <p:cNvPr id="6" name="Pladsholder til slidenummer 5"/>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157898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EA13744A-001C-4DE4-9414-5CB82147A6AE}" type="datetime1">
              <a:rPr lang="da-DK" smtClean="0"/>
              <a:t>03-05-2023</a:t>
            </a:fld>
            <a:endParaRPr lang="da-DK"/>
          </a:p>
        </p:txBody>
      </p:sp>
      <p:sp>
        <p:nvSpPr>
          <p:cNvPr id="5" name="Pladsholder til sidefod 4"/>
          <p:cNvSpPr>
            <a:spLocks noGrp="1"/>
          </p:cNvSpPr>
          <p:nvPr>
            <p:ph type="ftr" sz="quarter" idx="11"/>
          </p:nvPr>
        </p:nvSpPr>
        <p:spPr/>
        <p:txBody>
          <a:bodyPr/>
          <a:lstStyle/>
          <a:p>
            <a:r>
              <a:rPr lang="da-DK"/>
              <a:t>www.greenkey.global</a:t>
            </a:r>
          </a:p>
        </p:txBody>
      </p:sp>
      <p:sp>
        <p:nvSpPr>
          <p:cNvPr id="6" name="Pladsholder til slidenummer 5"/>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3188680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ED7D8108-9E66-48AC-AD83-DBC923D0B6D4}" type="datetime1">
              <a:rPr lang="da-DK" smtClean="0"/>
              <a:t>03-05-2023</a:t>
            </a:fld>
            <a:endParaRPr lang="da-DK"/>
          </a:p>
        </p:txBody>
      </p:sp>
      <p:sp>
        <p:nvSpPr>
          <p:cNvPr id="6" name="Pladsholder til sidefod 5"/>
          <p:cNvSpPr>
            <a:spLocks noGrp="1"/>
          </p:cNvSpPr>
          <p:nvPr>
            <p:ph type="ftr" sz="quarter" idx="11"/>
          </p:nvPr>
        </p:nvSpPr>
        <p:spPr/>
        <p:txBody>
          <a:bodyPr/>
          <a:lstStyle/>
          <a:p>
            <a:r>
              <a:rPr lang="da-DK"/>
              <a:t>www.greenkey.global</a:t>
            </a:r>
          </a:p>
        </p:txBody>
      </p:sp>
      <p:sp>
        <p:nvSpPr>
          <p:cNvPr id="7" name="Pladsholder til slidenummer 6"/>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1177876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AEEDCF5B-3205-40B1-9594-8DABBB59F13C}" type="datetime1">
              <a:rPr lang="da-DK" smtClean="0"/>
              <a:t>03-05-2023</a:t>
            </a:fld>
            <a:endParaRPr lang="da-DK"/>
          </a:p>
        </p:txBody>
      </p:sp>
      <p:sp>
        <p:nvSpPr>
          <p:cNvPr id="8" name="Pladsholder til sidefod 7"/>
          <p:cNvSpPr>
            <a:spLocks noGrp="1"/>
          </p:cNvSpPr>
          <p:nvPr>
            <p:ph type="ftr" sz="quarter" idx="11"/>
          </p:nvPr>
        </p:nvSpPr>
        <p:spPr/>
        <p:txBody>
          <a:bodyPr/>
          <a:lstStyle/>
          <a:p>
            <a:r>
              <a:rPr lang="da-DK"/>
              <a:t>www.greenkey.global</a:t>
            </a:r>
          </a:p>
        </p:txBody>
      </p:sp>
      <p:sp>
        <p:nvSpPr>
          <p:cNvPr id="9" name="Pladsholder til slidenummer 8"/>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2918403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8D8FB40E-754F-4C9F-BD68-4CA3AD6AD248}" type="datetime1">
              <a:rPr lang="da-DK" smtClean="0"/>
              <a:t>03-05-2023</a:t>
            </a:fld>
            <a:endParaRPr lang="da-DK"/>
          </a:p>
        </p:txBody>
      </p:sp>
      <p:sp>
        <p:nvSpPr>
          <p:cNvPr id="4" name="Pladsholder til sidefod 3"/>
          <p:cNvSpPr>
            <a:spLocks noGrp="1"/>
          </p:cNvSpPr>
          <p:nvPr>
            <p:ph type="ftr" sz="quarter" idx="11"/>
          </p:nvPr>
        </p:nvSpPr>
        <p:spPr/>
        <p:txBody>
          <a:bodyPr/>
          <a:lstStyle/>
          <a:p>
            <a:r>
              <a:rPr lang="da-DK"/>
              <a:t>www.greenkey.global</a:t>
            </a:r>
          </a:p>
        </p:txBody>
      </p:sp>
      <p:sp>
        <p:nvSpPr>
          <p:cNvPr id="5" name="Pladsholder til slidenummer 4"/>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481530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0A06FE0-2BD2-4588-9A34-D4FBF901332A}" type="datetime1">
              <a:rPr lang="da-DK" smtClean="0"/>
              <a:t>03-05-2023</a:t>
            </a:fld>
            <a:endParaRPr lang="da-DK"/>
          </a:p>
        </p:txBody>
      </p:sp>
      <p:sp>
        <p:nvSpPr>
          <p:cNvPr id="3" name="Pladsholder til sidefod 2"/>
          <p:cNvSpPr>
            <a:spLocks noGrp="1"/>
          </p:cNvSpPr>
          <p:nvPr>
            <p:ph type="ftr" sz="quarter" idx="11"/>
          </p:nvPr>
        </p:nvSpPr>
        <p:spPr/>
        <p:txBody>
          <a:bodyPr/>
          <a:lstStyle/>
          <a:p>
            <a:r>
              <a:rPr lang="da-DK"/>
              <a:t>www.greenkey.global</a:t>
            </a:r>
          </a:p>
        </p:txBody>
      </p:sp>
      <p:sp>
        <p:nvSpPr>
          <p:cNvPr id="4" name="Pladsholder til slidenummer 3"/>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353924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52DCF14F-955B-4EAF-95A5-C920C4327D7D}" type="datetime1">
              <a:rPr lang="da-DK" smtClean="0"/>
              <a:t>03-05-2023</a:t>
            </a:fld>
            <a:endParaRPr lang="da-DK"/>
          </a:p>
        </p:txBody>
      </p:sp>
      <p:sp>
        <p:nvSpPr>
          <p:cNvPr id="6" name="Pladsholder til sidefod 5"/>
          <p:cNvSpPr>
            <a:spLocks noGrp="1"/>
          </p:cNvSpPr>
          <p:nvPr>
            <p:ph type="ftr" sz="quarter" idx="11"/>
          </p:nvPr>
        </p:nvSpPr>
        <p:spPr/>
        <p:txBody>
          <a:bodyPr/>
          <a:lstStyle/>
          <a:p>
            <a:r>
              <a:rPr lang="da-DK"/>
              <a:t>www.greenkey.global</a:t>
            </a:r>
          </a:p>
        </p:txBody>
      </p:sp>
      <p:sp>
        <p:nvSpPr>
          <p:cNvPr id="7" name="Pladsholder til slidenummer 6"/>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396425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1F41F9FA-1E9A-43A3-8FBE-45A687ADCE97}" type="datetime1">
              <a:rPr lang="da-DK" smtClean="0"/>
              <a:t>03-05-2023</a:t>
            </a:fld>
            <a:endParaRPr lang="da-DK"/>
          </a:p>
        </p:txBody>
      </p:sp>
      <p:sp>
        <p:nvSpPr>
          <p:cNvPr id="6" name="Pladsholder til sidefod 5"/>
          <p:cNvSpPr>
            <a:spLocks noGrp="1"/>
          </p:cNvSpPr>
          <p:nvPr>
            <p:ph type="ftr" sz="quarter" idx="11"/>
          </p:nvPr>
        </p:nvSpPr>
        <p:spPr/>
        <p:txBody>
          <a:bodyPr/>
          <a:lstStyle/>
          <a:p>
            <a:r>
              <a:rPr lang="da-DK"/>
              <a:t>www.greenkey.global</a:t>
            </a:r>
          </a:p>
        </p:txBody>
      </p:sp>
      <p:sp>
        <p:nvSpPr>
          <p:cNvPr id="7" name="Pladsholder til slidenummer 6"/>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789313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AB720-1E41-4E16-9812-80CBFE8A5338}" type="datetime1">
              <a:rPr lang="da-DK" smtClean="0"/>
              <a:t>03-05-2023</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www.greenkey.global</a:t>
            </a:r>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CD055-EBD3-479B-AAEB-D92FEA7CF002}" type="slidenum">
              <a:rPr lang="da-DK" smtClean="0"/>
              <a:t>‹#›</a:t>
            </a:fld>
            <a:endParaRPr lang="da-DK"/>
          </a:p>
        </p:txBody>
      </p:sp>
    </p:spTree>
    <p:extLst>
      <p:ext uri="{BB962C8B-B14F-4D97-AF65-F5344CB8AC3E}">
        <p14:creationId xmlns:p14="http://schemas.microsoft.com/office/powerpoint/2010/main" val="3449708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p:cNvPicPr>
            <a:picLocks noChangeAspect="1"/>
          </p:cNvPicPr>
          <p:nvPr/>
        </p:nvPicPr>
        <p:blipFill rotWithShape="1">
          <a:blip r:embed="rId3"/>
          <a:srcRect l="-67" t="22877" r="67" b="9442"/>
          <a:stretch/>
        </p:blipFill>
        <p:spPr>
          <a:xfrm>
            <a:off x="-33556" y="0"/>
            <a:ext cx="12239538" cy="1922804"/>
          </a:xfrm>
          <a:prstGeom prst="rect">
            <a:avLst/>
          </a:prstGeom>
        </p:spPr>
      </p:pic>
      <p:sp>
        <p:nvSpPr>
          <p:cNvPr id="5" name="Pladsholder til indhold 4"/>
          <p:cNvSpPr>
            <a:spLocks noGrp="1"/>
          </p:cNvSpPr>
          <p:nvPr>
            <p:ph idx="1"/>
          </p:nvPr>
        </p:nvSpPr>
        <p:spPr>
          <a:xfrm>
            <a:off x="462443" y="2912005"/>
            <a:ext cx="11267114" cy="2771857"/>
          </a:xfrm>
        </p:spPr>
        <p:txBody>
          <a:bodyPr/>
          <a:lstStyle/>
          <a:p>
            <a:pPr marL="0" indent="0" algn="ctr">
              <a:buNone/>
            </a:pPr>
            <a:r>
              <a:rPr lang="en-GB" dirty="0">
                <a:solidFill>
                  <a:srgbClr val="00B050"/>
                </a:solidFill>
                <a:latin typeface="Lato" panose="020F0502020204030203" pitchFamily="34" charset="0"/>
                <a:ea typeface="Lato" panose="020F0502020204030203" pitchFamily="34" charset="0"/>
                <a:cs typeface="Lato" panose="020F0502020204030203" pitchFamily="34" charset="0"/>
              </a:rPr>
              <a:t>We think of the environment </a:t>
            </a:r>
            <a:endParaRPr lang="da-DK" dirty="0">
              <a:solidFill>
                <a:srgbClr val="00B050"/>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You have chosen a Green </a:t>
            </a:r>
            <a:r>
              <a:rPr lang="en-GB" sz="200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Key certified </a:t>
            </a:r>
            <a:r>
              <a:rPr lang="en-GB"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establishment. This means that you are automatically helping to preserve the environment, as we meet Green Key’s stringent environmental and sustainability requirements. We make it easier for you to care for the environment without it diminishing your experience and comfort.</a:t>
            </a:r>
          </a:p>
          <a:p>
            <a:pPr marL="0" indent="0" algn="just">
              <a:buNone/>
            </a:pPr>
            <a:endParaRPr lang="da-DK" sz="24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da-DK" dirty="0">
              <a:latin typeface="Verdana" pitchFamily="34" charset="0"/>
            </a:endParaRPr>
          </a:p>
        </p:txBody>
      </p:sp>
      <p:sp>
        <p:nvSpPr>
          <p:cNvPr id="7" name="Pladsholder til sidefod 6"/>
          <p:cNvSpPr>
            <a:spLocks noGrp="1"/>
          </p:cNvSpPr>
          <p:nvPr>
            <p:ph type="ftr" sz="quarter" idx="11"/>
          </p:nvPr>
        </p:nvSpPr>
        <p:spPr/>
        <p:txBody>
          <a:bodyPr/>
          <a:lstStyle/>
          <a:p>
            <a:r>
              <a:rPr lang="da-DK"/>
              <a:t>www.greenkey.global</a:t>
            </a:r>
          </a:p>
        </p:txBody>
      </p:sp>
      <p:pic>
        <p:nvPicPr>
          <p:cNvPr id="12" name="Billede 11"/>
          <p:cNvPicPr>
            <a:picLocks noChangeAspect="1"/>
          </p:cNvPicPr>
          <p:nvPr/>
        </p:nvPicPr>
        <p:blipFill>
          <a:blip r:embed="rId4"/>
          <a:stretch>
            <a:fillRect/>
          </a:stretch>
        </p:blipFill>
        <p:spPr>
          <a:xfrm>
            <a:off x="10203943" y="-8389"/>
            <a:ext cx="1993651" cy="1930159"/>
          </a:xfrm>
          <a:prstGeom prst="rect">
            <a:avLst/>
          </a:prstGeom>
        </p:spPr>
      </p:pic>
    </p:spTree>
    <p:extLst>
      <p:ext uri="{BB962C8B-B14F-4D97-AF65-F5344CB8AC3E}">
        <p14:creationId xmlns:p14="http://schemas.microsoft.com/office/powerpoint/2010/main" val="95640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04388" y="2967059"/>
            <a:ext cx="11183224" cy="2283921"/>
          </a:xfrm>
        </p:spPr>
        <p:txBody>
          <a:bodyPr/>
          <a:lstStyle/>
          <a:p>
            <a:pPr marL="0" indent="0" algn="ctr">
              <a:buNone/>
            </a:pPr>
            <a:r>
              <a:rPr lang="en-GB" dirty="0">
                <a:solidFill>
                  <a:srgbClr val="00B050"/>
                </a:solidFill>
                <a:latin typeface="Lato" panose="020F0502020204030203" pitchFamily="34" charset="0"/>
                <a:ea typeface="Lato" panose="020F0502020204030203" pitchFamily="34" charset="0"/>
                <a:cs typeface="Lato" panose="020F0502020204030203" pitchFamily="34" charset="0"/>
              </a:rPr>
              <a:t>We save on water – not on cleanliness </a:t>
            </a:r>
            <a:endParaRPr lang="da-DK" dirty="0">
              <a:solidFill>
                <a:srgbClr val="00B050"/>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Water is important to us all. We aim to make it easy for you to use less water without it diminishing your experience and comfort. We have water-saving showers, taps and toilets, so that both you as a guest and we as an establishment save water.</a:t>
            </a:r>
          </a:p>
          <a:p>
            <a:pPr marL="0" indent="0">
              <a:buNone/>
            </a:pPr>
            <a:endParaRPr lang="da-DK" dirty="0"/>
          </a:p>
        </p:txBody>
      </p:sp>
      <p:sp>
        <p:nvSpPr>
          <p:cNvPr id="5" name="Pladsholder til sidefod 4"/>
          <p:cNvSpPr>
            <a:spLocks noGrp="1"/>
          </p:cNvSpPr>
          <p:nvPr>
            <p:ph type="ftr" sz="quarter" idx="11"/>
          </p:nvPr>
        </p:nvSpPr>
        <p:spPr/>
        <p:txBody>
          <a:bodyPr/>
          <a:lstStyle/>
          <a:p>
            <a:r>
              <a:rPr lang="da-DK" dirty="0"/>
              <a:t>www.greenkey.global</a:t>
            </a:r>
          </a:p>
        </p:txBody>
      </p:sp>
      <p:pic>
        <p:nvPicPr>
          <p:cNvPr id="6" name="Billede 5"/>
          <p:cNvPicPr>
            <a:picLocks noChangeAspect="1"/>
          </p:cNvPicPr>
          <p:nvPr/>
        </p:nvPicPr>
        <p:blipFill rotWithShape="1">
          <a:blip r:embed="rId2"/>
          <a:srcRect l="82" t="10811" r="-82" b="-10811"/>
          <a:stretch/>
        </p:blipFill>
        <p:spPr>
          <a:xfrm>
            <a:off x="0" y="-8389"/>
            <a:ext cx="10224700" cy="2172749"/>
          </a:xfrm>
          <a:prstGeom prst="rect">
            <a:avLst/>
          </a:prstGeom>
        </p:spPr>
      </p:pic>
      <p:pic>
        <p:nvPicPr>
          <p:cNvPr id="7" name="Billede 6"/>
          <p:cNvPicPr>
            <a:picLocks noChangeAspect="1"/>
          </p:cNvPicPr>
          <p:nvPr/>
        </p:nvPicPr>
        <p:blipFill>
          <a:blip r:embed="rId3"/>
          <a:stretch>
            <a:fillRect/>
          </a:stretch>
        </p:blipFill>
        <p:spPr>
          <a:xfrm>
            <a:off x="10198349" y="0"/>
            <a:ext cx="1993651" cy="1930159"/>
          </a:xfrm>
          <a:prstGeom prst="rect">
            <a:avLst/>
          </a:prstGeom>
        </p:spPr>
      </p:pic>
    </p:spTree>
    <p:extLst>
      <p:ext uri="{BB962C8B-B14F-4D97-AF65-F5344CB8AC3E}">
        <p14:creationId xmlns:p14="http://schemas.microsoft.com/office/powerpoint/2010/main" val="3807092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67305" y="3047260"/>
            <a:ext cx="11057389" cy="1858334"/>
          </a:xfrm>
        </p:spPr>
        <p:txBody>
          <a:bodyPr/>
          <a:lstStyle/>
          <a:p>
            <a:pPr marL="0" indent="0" algn="ctr">
              <a:buNone/>
            </a:pPr>
            <a:r>
              <a:rPr lang="en-GB" dirty="0">
                <a:solidFill>
                  <a:srgbClr val="00B050"/>
                </a:solidFill>
                <a:latin typeface="Lato" panose="020F0502020204030203" pitchFamily="34" charset="0"/>
                <a:ea typeface="Lato" panose="020F0502020204030203" pitchFamily="34" charset="0"/>
                <a:cs typeface="Lato" panose="020F0502020204030203" pitchFamily="34" charset="0"/>
              </a:rPr>
              <a:t>We save on energy – not on lighting </a:t>
            </a:r>
            <a:endParaRPr lang="da-DK" dirty="0">
              <a:solidFill>
                <a:srgbClr val="00B050"/>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We do not save on lighting, but on energy. We do this by using low-energy lighting, sensors and an intelligent light management system. We make it easy for you to save energy while ensuring that you have cosy, functional lighting. </a:t>
            </a:r>
          </a:p>
          <a:p>
            <a:pPr marL="0" indent="0">
              <a:buNone/>
            </a:pPr>
            <a:endParaRPr lang="da-DK" dirty="0"/>
          </a:p>
        </p:txBody>
      </p:sp>
      <p:sp>
        <p:nvSpPr>
          <p:cNvPr id="5" name="Pladsholder til sidefod 4"/>
          <p:cNvSpPr>
            <a:spLocks noGrp="1"/>
          </p:cNvSpPr>
          <p:nvPr>
            <p:ph type="ftr" sz="quarter" idx="11"/>
          </p:nvPr>
        </p:nvSpPr>
        <p:spPr/>
        <p:txBody>
          <a:bodyPr/>
          <a:lstStyle/>
          <a:p>
            <a:r>
              <a:rPr lang="da-DK"/>
              <a:t>www.greenkey.global</a:t>
            </a:r>
          </a:p>
        </p:txBody>
      </p:sp>
      <p:pic>
        <p:nvPicPr>
          <p:cNvPr id="9" name="Billede 8"/>
          <p:cNvPicPr>
            <a:picLocks noChangeAspect="1"/>
          </p:cNvPicPr>
          <p:nvPr/>
        </p:nvPicPr>
        <p:blipFill rotWithShape="1">
          <a:blip r:embed="rId2"/>
          <a:srcRect t="8380" b="17815"/>
          <a:stretch/>
        </p:blipFill>
        <p:spPr>
          <a:xfrm>
            <a:off x="-1" y="0"/>
            <a:ext cx="10198349" cy="1930159"/>
          </a:xfrm>
          <a:prstGeom prst="rect">
            <a:avLst/>
          </a:prstGeom>
        </p:spPr>
      </p:pic>
      <p:pic>
        <p:nvPicPr>
          <p:cNvPr id="10" name="Billede 9"/>
          <p:cNvPicPr>
            <a:picLocks noChangeAspect="1"/>
          </p:cNvPicPr>
          <p:nvPr/>
        </p:nvPicPr>
        <p:blipFill>
          <a:blip r:embed="rId3"/>
          <a:stretch>
            <a:fillRect/>
          </a:stretch>
        </p:blipFill>
        <p:spPr>
          <a:xfrm>
            <a:off x="10198349" y="0"/>
            <a:ext cx="1993651" cy="1930159"/>
          </a:xfrm>
          <a:prstGeom prst="rect">
            <a:avLst/>
          </a:prstGeom>
        </p:spPr>
      </p:pic>
    </p:spTree>
    <p:extLst>
      <p:ext uri="{BB962C8B-B14F-4D97-AF65-F5344CB8AC3E}">
        <p14:creationId xmlns:p14="http://schemas.microsoft.com/office/powerpoint/2010/main" val="3160178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60551" y="2958680"/>
            <a:ext cx="11470897" cy="1783064"/>
          </a:xfrm>
        </p:spPr>
        <p:txBody>
          <a:bodyPr/>
          <a:lstStyle/>
          <a:p>
            <a:pPr marL="0" indent="0" algn="ctr">
              <a:buNone/>
            </a:pPr>
            <a:r>
              <a:rPr lang="en-GB" dirty="0">
                <a:solidFill>
                  <a:srgbClr val="00B050"/>
                </a:solidFill>
                <a:latin typeface="Lato" panose="020F0502020204030203" pitchFamily="34" charset="0"/>
                <a:ea typeface="Lato" panose="020F0502020204030203" pitchFamily="34" charset="0"/>
                <a:cs typeface="Lato" panose="020F0502020204030203" pitchFamily="34" charset="0"/>
              </a:rPr>
              <a:t>We save on chemicals – not on hygiene </a:t>
            </a:r>
            <a:endParaRPr lang="da-DK" dirty="0">
              <a:solidFill>
                <a:srgbClr val="00B050"/>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We use environmentally friendly and environmentally labelled cleaning agents, equipment and work methods, so that less chemicals and water are used. We want you to benefit from a better indoor climate with fewer chemicals from cleaning agents while keeping everything clean and nice.</a:t>
            </a:r>
          </a:p>
        </p:txBody>
      </p:sp>
      <p:sp>
        <p:nvSpPr>
          <p:cNvPr id="5" name="Pladsholder til sidefod 4"/>
          <p:cNvSpPr>
            <a:spLocks noGrp="1"/>
          </p:cNvSpPr>
          <p:nvPr>
            <p:ph type="ftr" sz="quarter" idx="11"/>
          </p:nvPr>
        </p:nvSpPr>
        <p:spPr/>
        <p:txBody>
          <a:bodyPr/>
          <a:lstStyle/>
          <a:p>
            <a:r>
              <a:rPr lang="da-DK"/>
              <a:t>www.greenkey.global</a:t>
            </a:r>
          </a:p>
        </p:txBody>
      </p:sp>
      <p:pic>
        <p:nvPicPr>
          <p:cNvPr id="6" name="Billede 5"/>
          <p:cNvPicPr>
            <a:picLocks noChangeAspect="1"/>
          </p:cNvPicPr>
          <p:nvPr/>
        </p:nvPicPr>
        <p:blipFill>
          <a:blip r:embed="rId2"/>
          <a:stretch>
            <a:fillRect/>
          </a:stretch>
        </p:blipFill>
        <p:spPr>
          <a:xfrm>
            <a:off x="10198349" y="0"/>
            <a:ext cx="1993651" cy="1930159"/>
          </a:xfrm>
          <a:prstGeom prst="rect">
            <a:avLst/>
          </a:prstGeom>
        </p:spPr>
      </p:pic>
      <p:pic>
        <p:nvPicPr>
          <p:cNvPr id="8" name="Billede 7"/>
          <p:cNvPicPr>
            <a:picLocks noChangeAspect="1"/>
          </p:cNvPicPr>
          <p:nvPr/>
        </p:nvPicPr>
        <p:blipFill rotWithShape="1">
          <a:blip r:embed="rId3"/>
          <a:srcRect t="12815" b="7524"/>
          <a:stretch/>
        </p:blipFill>
        <p:spPr>
          <a:xfrm>
            <a:off x="-1" y="-1"/>
            <a:ext cx="10198349" cy="1929469"/>
          </a:xfrm>
          <a:prstGeom prst="rect">
            <a:avLst/>
          </a:prstGeom>
        </p:spPr>
      </p:pic>
    </p:spTree>
    <p:extLst>
      <p:ext uri="{BB962C8B-B14F-4D97-AF65-F5344CB8AC3E}">
        <p14:creationId xmlns:p14="http://schemas.microsoft.com/office/powerpoint/2010/main" val="82494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a:blip r:embed="rId2"/>
          <a:stretch>
            <a:fillRect/>
          </a:stretch>
        </p:blipFill>
        <p:spPr>
          <a:xfrm>
            <a:off x="1358658" y="155382"/>
            <a:ext cx="10733333" cy="2000000"/>
          </a:xfrm>
          <a:prstGeom prst="rect">
            <a:avLst/>
          </a:prstGeom>
        </p:spPr>
      </p:pic>
      <p:sp>
        <p:nvSpPr>
          <p:cNvPr id="3" name="Pladsholder til indhold 2"/>
          <p:cNvSpPr>
            <a:spLocks noGrp="1"/>
          </p:cNvSpPr>
          <p:nvPr>
            <p:ph idx="1"/>
          </p:nvPr>
        </p:nvSpPr>
        <p:spPr>
          <a:xfrm>
            <a:off x="466637" y="3067963"/>
            <a:ext cx="11258725" cy="2117567"/>
          </a:xfrm>
        </p:spPr>
        <p:txBody>
          <a:bodyPr>
            <a:normAutofit/>
          </a:bodyPr>
          <a:lstStyle/>
          <a:p>
            <a:pPr marL="0" indent="0" algn="ctr">
              <a:buNone/>
            </a:pPr>
            <a:r>
              <a:rPr lang="en-GB" dirty="0">
                <a:solidFill>
                  <a:srgbClr val="00B050"/>
                </a:solidFill>
                <a:latin typeface="Lato" panose="020F0502020204030203" pitchFamily="34" charset="0"/>
                <a:ea typeface="Lato" panose="020F0502020204030203" pitchFamily="34" charset="0"/>
                <a:cs typeface="Lato" panose="020F0502020204030203" pitchFamily="34" charset="0"/>
              </a:rPr>
              <a:t>We sort waste </a:t>
            </a:r>
            <a:endParaRPr lang="da-DK" dirty="0">
              <a:solidFill>
                <a:srgbClr val="00B050"/>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We sort waste into ‘regular’ and ‘environmentally harmful’, so that as much as possible gets recycled and constitutes least harm for the environment. We want to make it easy for you to sort your waste. Please place newspapers, paper, cans, plastic and glass bottles beside the waste bin. Used batteries may be handed in to reception. </a:t>
            </a:r>
          </a:p>
        </p:txBody>
      </p:sp>
      <p:sp>
        <p:nvSpPr>
          <p:cNvPr id="5" name="Pladsholder til sidefod 4"/>
          <p:cNvSpPr>
            <a:spLocks noGrp="1"/>
          </p:cNvSpPr>
          <p:nvPr>
            <p:ph type="ftr" sz="quarter" idx="11"/>
          </p:nvPr>
        </p:nvSpPr>
        <p:spPr/>
        <p:txBody>
          <a:bodyPr/>
          <a:lstStyle/>
          <a:p>
            <a:r>
              <a:rPr lang="da-DK" dirty="0"/>
              <a:t>www.greenkey.global</a:t>
            </a:r>
          </a:p>
        </p:txBody>
      </p:sp>
      <p:pic>
        <p:nvPicPr>
          <p:cNvPr id="6" name="Billede 5"/>
          <p:cNvPicPr>
            <a:picLocks noChangeAspect="1"/>
          </p:cNvPicPr>
          <p:nvPr/>
        </p:nvPicPr>
        <p:blipFill>
          <a:blip r:embed="rId3"/>
          <a:stretch>
            <a:fillRect/>
          </a:stretch>
        </p:blipFill>
        <p:spPr>
          <a:xfrm>
            <a:off x="10198349" y="0"/>
            <a:ext cx="1993651" cy="1930159"/>
          </a:xfrm>
          <a:prstGeom prst="rect">
            <a:avLst/>
          </a:prstGeom>
        </p:spPr>
      </p:pic>
    </p:spTree>
    <p:extLst>
      <p:ext uri="{BB962C8B-B14F-4D97-AF65-F5344CB8AC3E}">
        <p14:creationId xmlns:p14="http://schemas.microsoft.com/office/powerpoint/2010/main" val="343696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95999" y="2962551"/>
            <a:ext cx="11200002" cy="1746243"/>
          </a:xfrm>
        </p:spPr>
        <p:txBody>
          <a:bodyPr/>
          <a:lstStyle/>
          <a:p>
            <a:pPr marL="0" indent="0" algn="ctr">
              <a:buNone/>
            </a:pPr>
            <a:r>
              <a:rPr lang="en-GB" dirty="0">
                <a:solidFill>
                  <a:srgbClr val="00B050"/>
                </a:solidFill>
                <a:latin typeface="Lato" panose="020F0502020204030203" pitchFamily="34" charset="0"/>
                <a:ea typeface="Lato" panose="020F0502020204030203" pitchFamily="34" charset="0"/>
                <a:cs typeface="Lato" panose="020F0502020204030203" pitchFamily="34" charset="0"/>
              </a:rPr>
              <a:t>We make environmentally friendly food </a:t>
            </a:r>
            <a:endParaRPr lang="da-DK" dirty="0">
              <a:solidFill>
                <a:srgbClr val="00B050"/>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We make food in an environmentally friendly way using organic, seasonal, local and free-range products. We want to make it easy for you to care for the environment – also when you eat – while giving you good, intriguing taste experiences. </a:t>
            </a:r>
            <a:endParaRPr lang="da-DK"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5" name="Pladsholder til sidefod 4"/>
          <p:cNvSpPr>
            <a:spLocks noGrp="1"/>
          </p:cNvSpPr>
          <p:nvPr>
            <p:ph type="ftr" sz="quarter" idx="11"/>
          </p:nvPr>
        </p:nvSpPr>
        <p:spPr/>
        <p:txBody>
          <a:bodyPr/>
          <a:lstStyle/>
          <a:p>
            <a:r>
              <a:rPr lang="da-DK"/>
              <a:t>www.greenkey.global</a:t>
            </a:r>
          </a:p>
        </p:txBody>
      </p:sp>
      <p:pic>
        <p:nvPicPr>
          <p:cNvPr id="7" name="Billede 6"/>
          <p:cNvPicPr>
            <a:picLocks noChangeAspect="1"/>
          </p:cNvPicPr>
          <p:nvPr/>
        </p:nvPicPr>
        <p:blipFill rotWithShape="1">
          <a:blip r:embed="rId2"/>
          <a:srcRect l="408" t="3691" r="82" b="11439"/>
          <a:stretch/>
        </p:blipFill>
        <p:spPr>
          <a:xfrm>
            <a:off x="-16778" y="1"/>
            <a:ext cx="10215285" cy="1929468"/>
          </a:xfrm>
          <a:prstGeom prst="rect">
            <a:avLst/>
          </a:prstGeom>
        </p:spPr>
      </p:pic>
      <p:pic>
        <p:nvPicPr>
          <p:cNvPr id="8" name="Billede 7"/>
          <p:cNvPicPr>
            <a:picLocks noChangeAspect="1"/>
          </p:cNvPicPr>
          <p:nvPr/>
        </p:nvPicPr>
        <p:blipFill>
          <a:blip r:embed="rId3"/>
          <a:stretch>
            <a:fillRect/>
          </a:stretch>
        </p:blipFill>
        <p:spPr>
          <a:xfrm>
            <a:off x="10198349" y="0"/>
            <a:ext cx="1993651" cy="1930159"/>
          </a:xfrm>
          <a:prstGeom prst="rect">
            <a:avLst/>
          </a:prstGeom>
        </p:spPr>
      </p:pic>
    </p:spTree>
    <p:extLst>
      <p:ext uri="{BB962C8B-B14F-4D97-AF65-F5344CB8AC3E}">
        <p14:creationId xmlns:p14="http://schemas.microsoft.com/office/powerpoint/2010/main" val="312589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83415" y="2975676"/>
            <a:ext cx="11225169" cy="2161938"/>
          </a:xfrm>
        </p:spPr>
        <p:txBody>
          <a:bodyPr/>
          <a:lstStyle/>
          <a:p>
            <a:pPr marL="0" indent="0" algn="ctr">
              <a:buNone/>
            </a:pPr>
            <a:r>
              <a:rPr lang="en-GB" dirty="0">
                <a:solidFill>
                  <a:srgbClr val="00B050"/>
                </a:solidFill>
                <a:latin typeface="Lato" panose="020F0502020204030203" pitchFamily="34" charset="0"/>
                <a:ea typeface="Lato" panose="020F0502020204030203" pitchFamily="34" charset="0"/>
                <a:cs typeface="Lato" panose="020F0502020204030203" pitchFamily="34" charset="0"/>
              </a:rPr>
              <a:t>We save on washing – not on hygiene</a:t>
            </a:r>
            <a:endParaRPr lang="da-DK" dirty="0">
              <a:solidFill>
                <a:srgbClr val="00B050"/>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We use environmentally friendly and environmentally labelled detergents and do not wash clothes, towels and bed linen that have not been used.</a:t>
            </a:r>
            <a:r>
              <a:rPr lang="da-DK"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To save on detergents, packaging, water and energy, we give you the option of using your towels an extra day. Please leave your towel on the floor if you wish to have it changed. We also normally wash your bed linen every third night only, unless you ask us to do it more frequently. </a:t>
            </a:r>
            <a:endParaRPr lang="da-DK" dirty="0"/>
          </a:p>
        </p:txBody>
      </p:sp>
      <p:sp>
        <p:nvSpPr>
          <p:cNvPr id="5" name="Pladsholder til sidefod 4"/>
          <p:cNvSpPr>
            <a:spLocks noGrp="1"/>
          </p:cNvSpPr>
          <p:nvPr>
            <p:ph type="ftr" sz="quarter" idx="11"/>
          </p:nvPr>
        </p:nvSpPr>
        <p:spPr/>
        <p:txBody>
          <a:bodyPr/>
          <a:lstStyle/>
          <a:p>
            <a:r>
              <a:rPr lang="da-DK"/>
              <a:t>www.greenkey.global</a:t>
            </a:r>
          </a:p>
        </p:txBody>
      </p:sp>
      <p:pic>
        <p:nvPicPr>
          <p:cNvPr id="6" name="Billede 5"/>
          <p:cNvPicPr>
            <a:picLocks noChangeAspect="1"/>
          </p:cNvPicPr>
          <p:nvPr/>
        </p:nvPicPr>
        <p:blipFill>
          <a:blip r:embed="rId2"/>
          <a:stretch>
            <a:fillRect/>
          </a:stretch>
        </p:blipFill>
        <p:spPr>
          <a:xfrm>
            <a:off x="10198349" y="0"/>
            <a:ext cx="1993651" cy="1930159"/>
          </a:xfrm>
          <a:prstGeom prst="rect">
            <a:avLst/>
          </a:prstGeom>
        </p:spPr>
      </p:pic>
      <p:pic>
        <p:nvPicPr>
          <p:cNvPr id="8" name="Billede 7"/>
          <p:cNvPicPr>
            <a:picLocks noChangeAspect="1"/>
          </p:cNvPicPr>
          <p:nvPr/>
        </p:nvPicPr>
        <p:blipFill rotWithShape="1">
          <a:blip r:embed="rId3"/>
          <a:srcRect l="-82" t="5535" r="82" b="9962"/>
          <a:stretch/>
        </p:blipFill>
        <p:spPr>
          <a:xfrm>
            <a:off x="-8389" y="0"/>
            <a:ext cx="10198349" cy="1921079"/>
          </a:xfrm>
          <a:prstGeom prst="rect">
            <a:avLst/>
          </a:prstGeom>
        </p:spPr>
      </p:pic>
    </p:spTree>
    <p:extLst>
      <p:ext uri="{BB962C8B-B14F-4D97-AF65-F5344CB8AC3E}">
        <p14:creationId xmlns:p14="http://schemas.microsoft.com/office/powerpoint/2010/main" val="3762039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49859" y="3161777"/>
            <a:ext cx="11292281" cy="1680334"/>
          </a:xfrm>
        </p:spPr>
        <p:txBody>
          <a:bodyPr/>
          <a:lstStyle/>
          <a:p>
            <a:pPr marL="0" indent="0" algn="ctr">
              <a:buNone/>
            </a:pPr>
            <a:r>
              <a:rPr lang="en-GB" dirty="0">
                <a:solidFill>
                  <a:srgbClr val="00B050"/>
                </a:solidFill>
                <a:latin typeface="Lato" panose="020F0502020204030203" pitchFamily="34" charset="0"/>
                <a:ea typeface="Lato" panose="020F0502020204030203" pitchFamily="34" charset="0"/>
                <a:cs typeface="Lato" panose="020F0502020204030203" pitchFamily="34" charset="0"/>
              </a:rPr>
              <a:t>We save on energy – not on heating </a:t>
            </a:r>
            <a:endParaRPr lang="da-DK" dirty="0">
              <a:solidFill>
                <a:srgbClr val="00B050"/>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We do not save on heating, but on energy. We do so by installing good insulation and low-energy windows, and by using heating and cooling as required. We make it easy for you to save energy while enjoying a comfortable temperature and good indoor climate.</a:t>
            </a:r>
          </a:p>
        </p:txBody>
      </p:sp>
      <p:sp>
        <p:nvSpPr>
          <p:cNvPr id="5" name="Pladsholder til sidefod 4"/>
          <p:cNvSpPr>
            <a:spLocks noGrp="1"/>
          </p:cNvSpPr>
          <p:nvPr>
            <p:ph type="ftr" sz="quarter" idx="11"/>
          </p:nvPr>
        </p:nvSpPr>
        <p:spPr/>
        <p:txBody>
          <a:bodyPr/>
          <a:lstStyle/>
          <a:p>
            <a:r>
              <a:rPr lang="da-DK"/>
              <a:t>www.greenkey.global</a:t>
            </a:r>
          </a:p>
        </p:txBody>
      </p:sp>
      <p:pic>
        <p:nvPicPr>
          <p:cNvPr id="6" name="Billede 5"/>
          <p:cNvPicPr>
            <a:picLocks noChangeAspect="1"/>
          </p:cNvPicPr>
          <p:nvPr/>
        </p:nvPicPr>
        <p:blipFill>
          <a:blip r:embed="rId2"/>
          <a:stretch>
            <a:fillRect/>
          </a:stretch>
        </p:blipFill>
        <p:spPr>
          <a:xfrm>
            <a:off x="10198349" y="0"/>
            <a:ext cx="1993651" cy="1930159"/>
          </a:xfrm>
          <a:prstGeom prst="rect">
            <a:avLst/>
          </a:prstGeom>
        </p:spPr>
      </p:pic>
      <p:pic>
        <p:nvPicPr>
          <p:cNvPr id="7" name="Billede 6"/>
          <p:cNvPicPr>
            <a:picLocks noChangeAspect="1"/>
          </p:cNvPicPr>
          <p:nvPr/>
        </p:nvPicPr>
        <p:blipFill rotWithShape="1">
          <a:blip r:embed="rId3"/>
          <a:srcRect l="-82" t="8627" r="82" b="15060"/>
          <a:stretch/>
        </p:blipFill>
        <p:spPr>
          <a:xfrm>
            <a:off x="0" y="1"/>
            <a:ext cx="10198349" cy="1929467"/>
          </a:xfrm>
          <a:prstGeom prst="rect">
            <a:avLst/>
          </a:prstGeom>
        </p:spPr>
      </p:pic>
    </p:spTree>
    <p:extLst>
      <p:ext uri="{BB962C8B-B14F-4D97-AF65-F5344CB8AC3E}">
        <p14:creationId xmlns:p14="http://schemas.microsoft.com/office/powerpoint/2010/main" val="733450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62443" y="3068560"/>
            <a:ext cx="11267114" cy="1995065"/>
          </a:xfrm>
        </p:spPr>
        <p:txBody>
          <a:bodyPr>
            <a:normAutofit/>
          </a:bodyPr>
          <a:lstStyle/>
          <a:p>
            <a:pPr marL="0" indent="0" algn="ctr">
              <a:buNone/>
            </a:pPr>
            <a:r>
              <a:rPr lang="en-GB" dirty="0">
                <a:solidFill>
                  <a:srgbClr val="00B050"/>
                </a:solidFill>
                <a:latin typeface="Lato" panose="020F0502020204030203" pitchFamily="34" charset="0"/>
                <a:ea typeface="Lato" panose="020F0502020204030203" pitchFamily="34" charset="0"/>
                <a:cs typeface="Lato" panose="020F0502020204030203" pitchFamily="34" charset="0"/>
              </a:rPr>
              <a:t>We can tell you about environmentally friendly forms of transport</a:t>
            </a:r>
            <a:endParaRPr lang="da-DK" dirty="0">
              <a:solidFill>
                <a:srgbClr val="00B050"/>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Bus, train, metro and bicycle are more environmentally friendly forms of transport than cars and taxis. We want to make it easy for you to use environmentally friendly forms of transport. See our website, the information in your room or ask at reception for information about public transport and bicycle rentals</a:t>
            </a:r>
            <a:r>
              <a:rPr lang="en-GB" sz="24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p>
          <a:p>
            <a:pPr marL="0" indent="0">
              <a:buNone/>
            </a:pPr>
            <a:endParaRPr lang="da-DK" dirty="0"/>
          </a:p>
        </p:txBody>
      </p:sp>
      <p:sp>
        <p:nvSpPr>
          <p:cNvPr id="6" name="Pladsholder til sidefod 5"/>
          <p:cNvSpPr>
            <a:spLocks noGrp="1"/>
          </p:cNvSpPr>
          <p:nvPr>
            <p:ph type="ftr" sz="quarter" idx="11"/>
          </p:nvPr>
        </p:nvSpPr>
        <p:spPr/>
        <p:txBody>
          <a:bodyPr/>
          <a:lstStyle/>
          <a:p>
            <a:r>
              <a:rPr lang="da-DK"/>
              <a:t>www.greenkey.global</a:t>
            </a:r>
          </a:p>
        </p:txBody>
      </p:sp>
      <p:pic>
        <p:nvPicPr>
          <p:cNvPr id="7" name="Billede 6"/>
          <p:cNvPicPr>
            <a:picLocks noChangeAspect="1"/>
          </p:cNvPicPr>
          <p:nvPr/>
        </p:nvPicPr>
        <p:blipFill>
          <a:blip r:embed="rId2"/>
          <a:stretch>
            <a:fillRect/>
          </a:stretch>
        </p:blipFill>
        <p:spPr>
          <a:xfrm>
            <a:off x="10198349" y="0"/>
            <a:ext cx="1993651" cy="1930159"/>
          </a:xfrm>
          <a:prstGeom prst="rect">
            <a:avLst/>
          </a:prstGeom>
        </p:spPr>
      </p:pic>
      <p:pic>
        <p:nvPicPr>
          <p:cNvPr id="13" name="Billede 12"/>
          <p:cNvPicPr>
            <a:picLocks noChangeAspect="1"/>
          </p:cNvPicPr>
          <p:nvPr/>
        </p:nvPicPr>
        <p:blipFill rotWithShape="1">
          <a:blip r:embed="rId3"/>
          <a:srcRect t="58534" b="2194"/>
          <a:stretch/>
        </p:blipFill>
        <p:spPr>
          <a:xfrm>
            <a:off x="0" y="1"/>
            <a:ext cx="10198349" cy="1929468"/>
          </a:xfrm>
          <a:prstGeom prst="rect">
            <a:avLst/>
          </a:prstGeom>
        </p:spPr>
      </p:pic>
    </p:spTree>
    <p:extLst>
      <p:ext uri="{BB962C8B-B14F-4D97-AF65-F5344CB8AC3E}">
        <p14:creationId xmlns:p14="http://schemas.microsoft.com/office/powerpoint/2010/main" val="158944627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db44876-4235-42a5-9286-f443d8d08113">
      <Terms xmlns="http://schemas.microsoft.com/office/infopath/2007/PartnerControls"/>
    </lcf76f155ced4ddcb4097134ff3c332f>
    <TaxCatchAll xmlns="21265239-058f-48cb-9caa-51f07a31e00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2040F456C1C442A3FDF64A36C229DC" ma:contentTypeVersion="16" ma:contentTypeDescription="Create a new document." ma:contentTypeScope="" ma:versionID="caa2c4160d7e119f3ecddddaf35f1476">
  <xsd:schema xmlns:xsd="http://www.w3.org/2001/XMLSchema" xmlns:xs="http://www.w3.org/2001/XMLSchema" xmlns:p="http://schemas.microsoft.com/office/2006/metadata/properties" xmlns:ns2="ddb44876-4235-42a5-9286-f443d8d08113" xmlns:ns3="21265239-058f-48cb-9caa-51f07a31e006" targetNamespace="http://schemas.microsoft.com/office/2006/metadata/properties" ma:root="true" ma:fieldsID="c25b5c5891f8ee573963b38b8391c88a" ns2:_="" ns3:_="">
    <xsd:import namespace="ddb44876-4235-42a5-9286-f443d8d08113"/>
    <xsd:import namespace="21265239-058f-48cb-9caa-51f07a31e0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44876-4235-42a5-9286-f443d8d081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40f9cec-6895-4a12-9ea3-0294e63b55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1265239-058f-48cb-9caa-51f07a31e00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634b902-362b-4f78-97ca-c5850598ee0f}" ma:internalName="TaxCatchAll" ma:showField="CatchAllData" ma:web="21265239-058f-48cb-9caa-51f07a31e0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988088-57D3-44CA-BC50-835B1802E274}">
  <ds:schemaRefs>
    <ds:schemaRef ds:uri="http://schemas.microsoft.com/office/2006/metadata/properties"/>
    <ds:schemaRef ds:uri="http://schemas.microsoft.com/office/infopath/2007/PartnerControls"/>
    <ds:schemaRef ds:uri="ddb44876-4235-42a5-9286-f443d8d08113"/>
    <ds:schemaRef ds:uri="21265239-058f-48cb-9caa-51f07a31e006"/>
  </ds:schemaRefs>
</ds:datastoreItem>
</file>

<file path=customXml/itemProps2.xml><?xml version="1.0" encoding="utf-8"?>
<ds:datastoreItem xmlns:ds="http://schemas.openxmlformats.org/officeDocument/2006/customXml" ds:itemID="{4D08F7AE-D588-4DFE-8F52-9FB75EED93FB}">
  <ds:schemaRefs>
    <ds:schemaRef ds:uri="http://schemas.microsoft.com/sharepoint/v3/contenttype/forms"/>
  </ds:schemaRefs>
</ds:datastoreItem>
</file>

<file path=customXml/itemProps3.xml><?xml version="1.0" encoding="utf-8"?>
<ds:datastoreItem xmlns:ds="http://schemas.openxmlformats.org/officeDocument/2006/customXml" ds:itemID="{E2EB3BE5-9FAF-48B2-A866-2091A201D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b44876-4235-42a5-9286-f443d8d08113"/>
    <ds:schemaRef ds:uri="21265239-058f-48cb-9caa-51f07a31e0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TotalTime>
  <Words>613</Words>
  <Application>Microsoft Office PowerPoint</Application>
  <PresentationFormat>Widescreen</PresentationFormat>
  <Paragraphs>28</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Lato</vt:lpstr>
      <vt:lpstr>Verdana</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Emmi Kallio</dc:creator>
  <cp:lastModifiedBy>Manon Lecoeur</cp:lastModifiedBy>
  <cp:revision>14</cp:revision>
  <dcterms:created xsi:type="dcterms:W3CDTF">2017-09-18T11:15:17Z</dcterms:created>
  <dcterms:modified xsi:type="dcterms:W3CDTF">2023-05-03T09:34:08Z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0x010100BD2040F456C1C442A3FDF64A36C229DC</vt:lpwstr>
  </property>
</Properties>
</file>